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8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4" r:id="rId9"/>
    <p:sldId id="272" r:id="rId10"/>
    <p:sldId id="266" r:id="rId11"/>
    <p:sldId id="273" r:id="rId12"/>
    <p:sldId id="267" r:id="rId13"/>
    <p:sldId id="268" r:id="rId14"/>
    <p:sldId id="269" r:id="rId15"/>
    <p:sldId id="274" r:id="rId16"/>
    <p:sldId id="275" r:id="rId17"/>
    <p:sldId id="278" r:id="rId18"/>
    <p:sldId id="277" r:id="rId19"/>
    <p:sldId id="270" r:id="rId20"/>
    <p:sldId id="280" r:id="rId21"/>
    <p:sldId id="281" r:id="rId22"/>
    <p:sldId id="282" r:id="rId23"/>
    <p:sldId id="283" r:id="rId24"/>
    <p:sldId id="284" r:id="rId25"/>
    <p:sldId id="285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124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1482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40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3745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8296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6025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3041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4656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6407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908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1005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4209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578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633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0069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44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103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134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11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883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20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006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189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247650" y="1404939"/>
            <a:ext cx="11715750" cy="47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400" y="298847"/>
            <a:ext cx="800100" cy="67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title"/>
          </p:nvPr>
        </p:nvSpPr>
        <p:spPr>
          <a:xfrm>
            <a:off x="247650" y="136525"/>
            <a:ext cx="10877550" cy="117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247650" y="1490663"/>
            <a:ext cx="574992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  <a:defRPr sz="2400" b="1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247650" y="2314575"/>
            <a:ext cx="574992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3"/>
          </p:nvPr>
        </p:nvSpPr>
        <p:spPr>
          <a:xfrm>
            <a:off x="6172200" y="1490663"/>
            <a:ext cx="574992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  <a:defRPr sz="2400" b="1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4"/>
          </p:nvPr>
        </p:nvSpPr>
        <p:spPr>
          <a:xfrm>
            <a:off x="6172200" y="2314575"/>
            <a:ext cx="574992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07" name="Google Shape;10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400" y="298847"/>
            <a:ext cx="800100" cy="67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12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13" name="Google Shape;11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400" y="298847"/>
            <a:ext cx="800100" cy="67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6" name="Google Shape;11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46062" y="1482724"/>
            <a:ext cx="5297488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  <a:defRPr sz="32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5773738" y="1482725"/>
            <a:ext cx="6172200" cy="468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2"/>
          </p:nvPr>
        </p:nvSpPr>
        <p:spPr>
          <a:xfrm>
            <a:off x="246062" y="2552700"/>
            <a:ext cx="5297488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268288" y="1482724"/>
            <a:ext cx="5370512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  <a:defRPr sz="32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>
            <a:spLocks noGrp="1"/>
          </p:cNvSpPr>
          <p:nvPr>
            <p:ph type="pic" idx="2"/>
          </p:nvPr>
        </p:nvSpPr>
        <p:spPr>
          <a:xfrm>
            <a:off x="5811838" y="1482725"/>
            <a:ext cx="6172200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1"/>
          </p:nvPr>
        </p:nvSpPr>
        <p:spPr>
          <a:xfrm>
            <a:off x="268288" y="2552700"/>
            <a:ext cx="5370512" cy="363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1" name="Google Shape;131;p15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texto vertical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10871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 rot="5400000">
            <a:off x="3405189" y="-1752599"/>
            <a:ext cx="4772024" cy="11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" name="Google Shape;13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85915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2">
            <a:alphaModFix/>
          </a:blip>
          <a:srcRect t="21875" b="67253"/>
          <a:stretch/>
        </p:blipFill>
        <p:spPr>
          <a:xfrm rot="5400000">
            <a:off x="8390184" y="3056186"/>
            <a:ext cx="6858000" cy="74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 rot="5400000">
            <a:off x="7846465" y="2745829"/>
            <a:ext cx="5811838" cy="105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 rot="5400000">
            <a:off x="2247105" y="-1634330"/>
            <a:ext cx="5811838" cy="981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3" name="Google Shape;1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295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85534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2">
            <a:alphaModFix/>
          </a:blip>
          <a:srcRect t="21875" b="67253"/>
          <a:stretch/>
        </p:blipFill>
        <p:spPr>
          <a:xfrm rot="5400000">
            <a:off x="8390184" y="3056186"/>
            <a:ext cx="6858000" cy="74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175" y="193675"/>
            <a:ext cx="1085850" cy="91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1524000" y="2019299"/>
            <a:ext cx="9144000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524000" y="40211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t="27712" b="26675"/>
          <a:stretch/>
        </p:blipFill>
        <p:spPr>
          <a:xfrm>
            <a:off x="0" y="1435697"/>
            <a:ext cx="12172904" cy="41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44" name="Google Shape;44;p5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Google Shape;45;p5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" name="Google Shape;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 t="18302" b="36102"/>
          <a:stretch/>
        </p:blipFill>
        <p:spPr>
          <a:xfrm>
            <a:off x="-4663" y="1435696"/>
            <a:ext cx="12192000" cy="41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55" name="Google Shape;55;p6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" name="Google Shape;56;p6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" name="Google Shape;5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a de título">
  <p:cSld name="3_Diapositiva de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t="20934" b="18332"/>
          <a:stretch/>
        </p:blipFill>
        <p:spPr>
          <a:xfrm>
            <a:off x="19096" y="1435696"/>
            <a:ext cx="12153807" cy="41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66" name="Google Shape;66;p7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7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" name="Google Shape;6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a de título">
  <p:cSld name="5_Diapositiva de títul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3">
            <a:alphaModFix/>
          </a:blip>
          <a:srcRect t="28089" b="26318"/>
          <a:stretch/>
        </p:blipFill>
        <p:spPr>
          <a:xfrm>
            <a:off x="19097" y="1435697"/>
            <a:ext cx="12153806" cy="41650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77" name="Google Shape;77;p8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" name="Google Shape;78;p8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9" name="Google Shape;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a de título">
  <p:cSld name="6_Diapositiva de títul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3">
            <a:alphaModFix/>
          </a:blip>
          <a:srcRect t="32313" b="15695"/>
          <a:stretch/>
        </p:blipFill>
        <p:spPr>
          <a:xfrm>
            <a:off x="1" y="1435696"/>
            <a:ext cx="12192000" cy="416500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88" name="Google Shape;88;p9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" name="Google Shape;89;p9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247650" y="1447801"/>
            <a:ext cx="5772150" cy="47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2"/>
          </p:nvPr>
        </p:nvSpPr>
        <p:spPr>
          <a:xfrm>
            <a:off x="6172200" y="1447801"/>
            <a:ext cx="5772150" cy="47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247650" y="1404939"/>
            <a:ext cx="11715750" cy="47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8">
            <a:alphaModFix/>
          </a:blip>
          <a:srcRect t="21875" b="67253"/>
          <a:stretch/>
        </p:blipFill>
        <p:spPr>
          <a:xfrm>
            <a:off x="0" y="0"/>
            <a:ext cx="12192000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0B78BF9-F81D-4922-AA25-61141BD0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7" y="1783080"/>
            <a:ext cx="10658133" cy="1133475"/>
          </a:xfrm>
        </p:spPr>
        <p:txBody>
          <a:bodyPr/>
          <a:lstStyle/>
          <a:p>
            <a:r>
              <a:rPr lang="es-CL" dirty="0">
                <a:latin typeface="Britannic Bold" panose="020B0903060703020204" pitchFamily="34" charset="0"/>
              </a:rPr>
              <a:t>D-Traffic</a:t>
            </a:r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D9C1674E-0273-4361-AC79-18254D4E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20" y="1783080"/>
            <a:ext cx="4688504" cy="463178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064BE1-5E02-4351-B065-CAE57D8A296B}"/>
              </a:ext>
            </a:extLst>
          </p:cNvPr>
          <p:cNvSpPr txBox="1"/>
          <p:nvPr/>
        </p:nvSpPr>
        <p:spPr>
          <a:xfrm>
            <a:off x="562707" y="4849837"/>
            <a:ext cx="669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Oscar Bizama Escobar</a:t>
            </a:r>
          </a:p>
          <a:p>
            <a:r>
              <a:rPr lang="es-CL" b="1" dirty="0"/>
              <a:t>Ingeniería en Computación e Informática</a:t>
            </a:r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C1EFF117-9CD3-48A1-B532-8616678BF45B}"/>
              </a:ext>
            </a:extLst>
          </p:cNvPr>
          <p:cNvSpPr txBox="1">
            <a:spLocks/>
          </p:cNvSpPr>
          <p:nvPr/>
        </p:nvSpPr>
        <p:spPr>
          <a:xfrm>
            <a:off x="971160" y="2797227"/>
            <a:ext cx="10658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2400" dirty="0">
                <a:solidFill>
                  <a:srgbClr val="00B050"/>
                </a:solidFill>
                <a:latin typeface="Britannic Bold" panose="020B0903060703020204" pitchFamily="34" charset="0"/>
              </a:rPr>
              <a:t>Vive sin atochamientos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FDCED2B-EC08-419F-A6E4-F0C4D95385D5}"/>
              </a:ext>
            </a:extLst>
          </p:cNvPr>
          <p:cNvSpPr txBox="1"/>
          <p:nvPr/>
        </p:nvSpPr>
        <p:spPr>
          <a:xfrm>
            <a:off x="562707" y="5617470"/>
            <a:ext cx="669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Proyecto de Título I</a:t>
            </a:r>
          </a:p>
          <a:p>
            <a:r>
              <a:rPr lang="es-CL" b="1" dirty="0"/>
              <a:t>Docente: Cristian Rojas Catalán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A6F8B9-DDAC-4892-A7B9-675E145DDF1B}"/>
              </a:ext>
            </a:extLst>
          </p:cNvPr>
          <p:cNvSpPr/>
          <p:nvPr/>
        </p:nvSpPr>
        <p:spPr>
          <a:xfrm>
            <a:off x="562707" y="4726745"/>
            <a:ext cx="3881342" cy="15615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Riesgos</a:t>
            </a:r>
            <a:endParaRPr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FC9378-CF12-40EE-90E6-FE730E68B87B}"/>
              </a:ext>
            </a:extLst>
          </p:cNvPr>
          <p:cNvSpPr txBox="1"/>
          <p:nvPr/>
        </p:nvSpPr>
        <p:spPr>
          <a:xfrm>
            <a:off x="659348" y="1754203"/>
            <a:ext cx="4998502" cy="4401205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Error de Adaptación.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Conexión entre sistema y externos.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Entrega de avances.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Tecnología requerida.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Plazo entregas.</a:t>
            </a:r>
          </a:p>
        </p:txBody>
      </p:sp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A748845-54A7-4B2F-A605-37AF8AF5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9913"/>
            <a:ext cx="5764036" cy="25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Tabla de Riesgos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01EAB93-D73D-4281-AAB0-6B42647C3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63315"/>
              </p:ext>
            </p:extLst>
          </p:nvPr>
        </p:nvGraphicFramePr>
        <p:xfrm>
          <a:off x="987376" y="1589650"/>
          <a:ext cx="9340947" cy="4878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022">
                  <a:extLst>
                    <a:ext uri="{9D8B030D-6E8A-4147-A177-3AD203B41FA5}">
                      <a16:colId xmlns:a16="http://schemas.microsoft.com/office/drawing/2014/main" val="458746179"/>
                    </a:ext>
                  </a:extLst>
                </a:gridCol>
                <a:gridCol w="1248129">
                  <a:extLst>
                    <a:ext uri="{9D8B030D-6E8A-4147-A177-3AD203B41FA5}">
                      <a16:colId xmlns:a16="http://schemas.microsoft.com/office/drawing/2014/main" val="1482990355"/>
                    </a:ext>
                  </a:extLst>
                </a:gridCol>
                <a:gridCol w="1940083">
                  <a:extLst>
                    <a:ext uri="{9D8B030D-6E8A-4147-A177-3AD203B41FA5}">
                      <a16:colId xmlns:a16="http://schemas.microsoft.com/office/drawing/2014/main" val="3560232789"/>
                    </a:ext>
                  </a:extLst>
                </a:gridCol>
                <a:gridCol w="637120">
                  <a:extLst>
                    <a:ext uri="{9D8B030D-6E8A-4147-A177-3AD203B41FA5}">
                      <a16:colId xmlns:a16="http://schemas.microsoft.com/office/drawing/2014/main" val="1906850268"/>
                    </a:ext>
                  </a:extLst>
                </a:gridCol>
                <a:gridCol w="616232">
                  <a:extLst>
                    <a:ext uri="{9D8B030D-6E8A-4147-A177-3AD203B41FA5}">
                      <a16:colId xmlns:a16="http://schemas.microsoft.com/office/drawing/2014/main" val="3560830935"/>
                    </a:ext>
                  </a:extLst>
                </a:gridCol>
                <a:gridCol w="617101">
                  <a:extLst>
                    <a:ext uri="{9D8B030D-6E8A-4147-A177-3AD203B41FA5}">
                      <a16:colId xmlns:a16="http://schemas.microsoft.com/office/drawing/2014/main" val="3490177871"/>
                    </a:ext>
                  </a:extLst>
                </a:gridCol>
                <a:gridCol w="2343941">
                  <a:extLst>
                    <a:ext uri="{9D8B030D-6E8A-4147-A177-3AD203B41FA5}">
                      <a16:colId xmlns:a16="http://schemas.microsoft.com/office/drawing/2014/main" val="2649683069"/>
                    </a:ext>
                  </a:extLst>
                </a:gridCol>
                <a:gridCol w="1636319">
                  <a:extLst>
                    <a:ext uri="{9D8B030D-6E8A-4147-A177-3AD203B41FA5}">
                      <a16:colId xmlns:a16="http://schemas.microsoft.com/office/drawing/2014/main" val="2631623949"/>
                    </a:ext>
                  </a:extLst>
                </a:gridCol>
              </a:tblGrid>
              <a:tr h="3342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N°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Nombre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Descripción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Probabilidad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Impacto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Magnitud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Plan Mitigación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Plan Contingencia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1424255843"/>
                  </a:ext>
                </a:extLst>
              </a:tr>
              <a:tr h="873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1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Error adaptación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Ocurran nuevos cambios en el sistema y no puedan adaptarse.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12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Tener más de una opción de solución respecto al cambio que se hará.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Aceptar el riesgo y buscar otra manera de poder solucionar ese problema.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19238768"/>
                  </a:ext>
                </a:extLst>
              </a:tr>
              <a:tr h="1227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Conexión entre sistema y externos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Que el sistema con los aparatos externos tenga problemas de sincronización.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15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Se obtendrá más de un aparato externo de distinto modelo para poder probar con distintos.                                                    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Se transfiere el problema a un externo experto que pueda solucionar el problema de compatibilidad.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530202955"/>
                  </a:ext>
                </a:extLst>
              </a:tr>
              <a:tr h="6964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Entrega avances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No se entregue los avances a tiempo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12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Tener bien definida los sprint o avances semanales del proyecto a realizar.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Aceptar y avanzar para entregar el avance faltante.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1583849756"/>
                  </a:ext>
                </a:extLst>
              </a:tr>
              <a:tr h="1227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Tecnología requerida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Falta de accesorios para el sistema que estén fuera del alcance para adquirirlos.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9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Buscar cada accesorio para el proyecto y saber bien precios, distribución y disponibilidad de estos.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Buscar otro accesorio o aparato externo que cumpla la misma acción o pueda ser adaptado.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3886953106"/>
                  </a:ext>
                </a:extLst>
              </a:tr>
              <a:tr h="519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Plazos de entrega final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Mayormente la fecha de entrega nunca se cumple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20</a:t>
                      </a:r>
                      <a:endParaRPr lang="es-CL" sz="1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Cumplir semana a semana las entregas que se piden sin faltar a una.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Aceptar el riesgo y apurar lo más que se pueda.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5289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5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Resumen de Proyecto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228365"/>
            <a:ext cx="5450939" cy="353943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Control ingreso / salida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Propietarios / Invitados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Sistema estacionamientos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Verificación </a:t>
            </a:r>
          </a:p>
        </p:txBody>
      </p:sp>
      <p:pic>
        <p:nvPicPr>
          <p:cNvPr id="3" name="Imagen 2" descr="Imagen que contiene edificio, firmar, frente, calle&#10;&#10;Descripción generada automáticamente">
            <a:extLst>
              <a:ext uri="{FF2B5EF4-FFF2-40B4-BE49-F238E27FC236}">
                <a16:creationId xmlns:a16="http://schemas.microsoft.com/office/drawing/2014/main" id="{98CEF24D-F60B-4F65-9234-DDFA84C9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30" y="2115865"/>
            <a:ext cx="4627109" cy="37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1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Alternativas Solución (ID)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144655"/>
            <a:ext cx="5955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MX" sz="3200" b="1" dirty="0">
                <a:latin typeface="Rockwell" panose="02060603020205020403" pitchFamily="18" charset="0"/>
              </a:rPr>
              <a:t>        INGRESO POR ID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Entrada lector QR / Tarjeta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Cupo limitado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Ingreso y sector invitados</a:t>
            </a: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546915C-366D-4885-BFC6-3200DFA9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3" y="1776168"/>
            <a:ext cx="3845976" cy="2363723"/>
          </a:xfrm>
          <a:prstGeom prst="rect">
            <a:avLst/>
          </a:prstGeom>
        </p:spPr>
      </p:pic>
      <p:pic>
        <p:nvPicPr>
          <p:cNvPr id="5" name="Imagen 4" descr="Una mano muestra un objeto en la mano&#10;&#10;Descripción generada automáticamente con confianza media">
            <a:extLst>
              <a:ext uri="{FF2B5EF4-FFF2-40B4-BE49-F238E27FC236}">
                <a16:creationId xmlns:a16="http://schemas.microsoft.com/office/drawing/2014/main" id="{5A2ACB9E-8071-41EA-87FC-BE1081D9C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20"/>
          <a:stretch/>
        </p:blipFill>
        <p:spPr>
          <a:xfrm>
            <a:off x="8210550" y="4139891"/>
            <a:ext cx="3114675" cy="24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Instrumentalización de Proyectos (ID)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044643"/>
            <a:ext cx="5450939" cy="40318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Lector QR.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Lector tarjetas RFID.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Dispositivo inteligente:</a:t>
            </a:r>
          </a:p>
          <a:p>
            <a:pPr lvl="2"/>
            <a:r>
              <a:rPr lang="es-MX" sz="3200" dirty="0">
                <a:latin typeface="Rockwell" panose="02060603020205020403" pitchFamily="18" charset="0"/>
              </a:rPr>
              <a:t>	- Notebook</a:t>
            </a:r>
          </a:p>
          <a:p>
            <a:r>
              <a:rPr lang="es-MX" sz="3200" dirty="0">
                <a:latin typeface="Rockwell" panose="02060603020205020403" pitchFamily="18" charset="0"/>
              </a:rPr>
              <a:t>	- Computador</a:t>
            </a:r>
          </a:p>
          <a:p>
            <a:r>
              <a:rPr lang="es-MX" sz="3200" dirty="0">
                <a:latin typeface="Rockwell" panose="02060603020205020403" pitchFamily="18" charset="0"/>
              </a:rPr>
              <a:t>	- Tablet</a:t>
            </a:r>
          </a:p>
        </p:txBody>
      </p:sp>
      <p:pic>
        <p:nvPicPr>
          <p:cNvPr id="4" name="Imagen 3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E0D07705-1530-48A3-938E-A4514520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13" y="1582318"/>
            <a:ext cx="2395537" cy="2395537"/>
          </a:xfrm>
          <a:prstGeom prst="rect">
            <a:avLst/>
          </a:prstGeom>
        </p:spPr>
      </p:pic>
      <p:pic>
        <p:nvPicPr>
          <p:cNvPr id="8" name="Imagen 7" descr="Una pantalla de un celular con la pantalla encendida&#10;&#10;Descripción generada automáticamente">
            <a:extLst>
              <a:ext uri="{FF2B5EF4-FFF2-40B4-BE49-F238E27FC236}">
                <a16:creationId xmlns:a16="http://schemas.microsoft.com/office/drawing/2014/main" id="{9748BB10-F085-4D19-B635-F750ABE7F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1" t="-596" r="13915" b="596"/>
          <a:stretch/>
        </p:blipFill>
        <p:spPr>
          <a:xfrm>
            <a:off x="9979820" y="1814513"/>
            <a:ext cx="1700212" cy="2395538"/>
          </a:xfrm>
          <a:prstGeom prst="rect">
            <a:avLst/>
          </a:prstGeom>
        </p:spPr>
      </p:pic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15C26BF5-8DE0-44EA-B200-BC693064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290" y="4291759"/>
            <a:ext cx="2113709" cy="1951878"/>
          </a:xfrm>
          <a:prstGeom prst="rect">
            <a:avLst/>
          </a:prstGeom>
        </p:spPr>
      </p:pic>
      <p:pic>
        <p:nvPicPr>
          <p:cNvPr id="13" name="Imagen 12" descr="Laptop encendida junto a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E023B27D-EFA4-471B-839A-44FE076AA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729" y="4513974"/>
            <a:ext cx="2347799" cy="18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0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Alternativas Solución (Confirmación)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1877733"/>
            <a:ext cx="59557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s-MX" sz="3200" b="1" dirty="0">
                <a:latin typeface="Rockwell" panose="02060603020205020403" pitchFamily="18" charset="0"/>
              </a:rPr>
              <a:t>Confirmación Estacionamiento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Entrada lector QR / Tarjeta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Confirmación con QR en estacionamiento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Corroboración de datos</a:t>
            </a: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546915C-366D-4885-BFC6-3200DFA9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289" y="1775509"/>
            <a:ext cx="2469979" cy="1965838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BEA92E3-7145-4456-923C-E128CF27A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732" y="1877733"/>
            <a:ext cx="2008635" cy="2008635"/>
          </a:xfrm>
          <a:prstGeom prst="rect">
            <a:avLst/>
          </a:prstGeom>
        </p:spPr>
      </p:pic>
      <p:pic>
        <p:nvPicPr>
          <p:cNvPr id="7" name="Imagen 6" descr="Imagen que contiene bolsa, celular, tabla, diferente&#10;&#10;Descripción generada automáticamente">
            <a:extLst>
              <a:ext uri="{FF2B5EF4-FFF2-40B4-BE49-F238E27FC236}">
                <a16:creationId xmlns:a16="http://schemas.microsoft.com/office/drawing/2014/main" id="{560590C8-0C54-40F5-BDDF-D7654E921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585" y="4248443"/>
            <a:ext cx="3398269" cy="22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43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Instrumentalización de Proyectos (Confirmación)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1582318"/>
            <a:ext cx="5450939" cy="47705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Lector QR.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Lector tarjetas RFID.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QR por estacionamiento.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Dispositivo Smart Usuario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Dispositivo inteligente:</a:t>
            </a:r>
          </a:p>
          <a:p>
            <a:pPr lvl="2"/>
            <a:r>
              <a:rPr lang="es-MX" sz="2400" dirty="0">
                <a:latin typeface="Rockwell" panose="02060603020205020403" pitchFamily="18" charset="0"/>
              </a:rPr>
              <a:t>	- Notebook</a:t>
            </a:r>
          </a:p>
          <a:p>
            <a:r>
              <a:rPr lang="es-MX" sz="3200" dirty="0">
                <a:latin typeface="Rockwell" panose="02060603020205020403" pitchFamily="18" charset="0"/>
              </a:rPr>
              <a:t>	</a:t>
            </a:r>
            <a:r>
              <a:rPr lang="es-MX" sz="2400" dirty="0">
                <a:latin typeface="Rockwell" panose="02060603020205020403" pitchFamily="18" charset="0"/>
              </a:rPr>
              <a:t>- Computador</a:t>
            </a:r>
          </a:p>
          <a:p>
            <a:r>
              <a:rPr lang="es-MX" sz="2400" dirty="0">
                <a:latin typeface="Rockwell" panose="02060603020205020403" pitchFamily="18" charset="0"/>
              </a:rPr>
              <a:t>	- Tablet</a:t>
            </a:r>
          </a:p>
        </p:txBody>
      </p:sp>
      <p:pic>
        <p:nvPicPr>
          <p:cNvPr id="4" name="Imagen 3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E0D07705-1530-48A3-938E-A4514520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13" y="1582318"/>
            <a:ext cx="2395537" cy="2395537"/>
          </a:xfrm>
          <a:prstGeom prst="rect">
            <a:avLst/>
          </a:prstGeom>
        </p:spPr>
      </p:pic>
      <p:pic>
        <p:nvPicPr>
          <p:cNvPr id="13" name="Imagen 12" descr="Laptop encendida junto a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E023B27D-EFA4-471B-839A-44FE076AA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308" y="2099616"/>
            <a:ext cx="2347799" cy="1878239"/>
          </a:xfrm>
          <a:prstGeom prst="rect">
            <a:avLst/>
          </a:prstGeom>
        </p:spPr>
      </p:pic>
      <p:pic>
        <p:nvPicPr>
          <p:cNvPr id="3" name="Imagen 2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620494AD-BE91-4B6A-8801-18DACB8F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38" y="4291759"/>
            <a:ext cx="2633370" cy="1708723"/>
          </a:xfrm>
          <a:prstGeom prst="rect">
            <a:avLst/>
          </a:prstGeom>
        </p:spPr>
      </p:pic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589ED553-56C3-4BDA-8F73-E95D8818A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276" y="4291759"/>
            <a:ext cx="1845339" cy="18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Alternativas Solución (Sensor)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1877733"/>
            <a:ext cx="5955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s-MX" sz="3200" b="1" dirty="0">
                <a:latin typeface="Rockwell" panose="02060603020205020403" pitchFamily="18" charset="0"/>
              </a:rPr>
              <a:t>Sensor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Entrada solicita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Confirmación con la BD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Sensor estacionamiento</a:t>
            </a:r>
          </a:p>
        </p:txBody>
      </p:sp>
      <p:pic>
        <p:nvPicPr>
          <p:cNvPr id="5" name="Imagen 4" descr="Una carretera con autos&#10;&#10;Descripción generada automáticamente">
            <a:extLst>
              <a:ext uri="{FF2B5EF4-FFF2-40B4-BE49-F238E27FC236}">
                <a16:creationId xmlns:a16="http://schemas.microsoft.com/office/drawing/2014/main" id="{8A3DB1DA-A9D5-4759-A1FA-5EB471C6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29" y="3801837"/>
            <a:ext cx="5019675" cy="2619375"/>
          </a:xfrm>
          <a:prstGeom prst="rect">
            <a:avLst/>
          </a:prstGeom>
        </p:spPr>
      </p:pic>
      <p:pic>
        <p:nvPicPr>
          <p:cNvPr id="8" name="Imagen 7" descr="Imagen que contiene edificio, coche, agua, aeropuerto&#10;&#10;Descripción generada automáticamente">
            <a:extLst>
              <a:ext uri="{FF2B5EF4-FFF2-40B4-BE49-F238E27FC236}">
                <a16:creationId xmlns:a16="http://schemas.microsoft.com/office/drawing/2014/main" id="{7B6558A1-DE93-4E6F-BA41-1C006157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065" y="1478578"/>
            <a:ext cx="3530991" cy="22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76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Instrumentalización de Proyectos (Sensor)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1582318"/>
            <a:ext cx="5450939" cy="39087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Sensor proximidad:</a:t>
            </a:r>
          </a:p>
          <a:p>
            <a:pPr lvl="2"/>
            <a:r>
              <a:rPr lang="es-MX" sz="2400" dirty="0">
                <a:latin typeface="Rockwell" panose="02060603020205020403" pitchFamily="18" charset="0"/>
              </a:rPr>
              <a:t>	- Inalámbrico</a:t>
            </a:r>
          </a:p>
          <a:p>
            <a:pPr lvl="2"/>
            <a:r>
              <a:rPr lang="es-MX" sz="2400" dirty="0">
                <a:latin typeface="Rockwell" panose="02060603020205020403" pitchFamily="18" charset="0"/>
              </a:rPr>
              <a:t>	- Arduino</a:t>
            </a:r>
          </a:p>
          <a:p>
            <a:pPr lvl="2"/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Placa Arduino en caso sensor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Dispositivo inteligente:</a:t>
            </a:r>
          </a:p>
          <a:p>
            <a:pPr lvl="2"/>
            <a:r>
              <a:rPr lang="es-MX" sz="2400" dirty="0">
                <a:latin typeface="Rockwell" panose="02060603020205020403" pitchFamily="18" charset="0"/>
              </a:rPr>
              <a:t>	- Notebook</a:t>
            </a:r>
          </a:p>
          <a:p>
            <a:r>
              <a:rPr lang="es-MX" sz="3200" dirty="0">
                <a:latin typeface="Rockwell" panose="02060603020205020403" pitchFamily="18" charset="0"/>
              </a:rPr>
              <a:t>	</a:t>
            </a:r>
            <a:r>
              <a:rPr lang="es-MX" sz="2400" dirty="0">
                <a:latin typeface="Rockwell" panose="02060603020205020403" pitchFamily="18" charset="0"/>
              </a:rPr>
              <a:t>- Computador</a:t>
            </a:r>
          </a:p>
          <a:p>
            <a:r>
              <a:rPr lang="es-MX" sz="2400" dirty="0">
                <a:latin typeface="Rockwell" panose="02060603020205020403" pitchFamily="18" charset="0"/>
              </a:rPr>
              <a:t>	- Tablet</a:t>
            </a:r>
          </a:p>
        </p:txBody>
      </p:sp>
      <p:pic>
        <p:nvPicPr>
          <p:cNvPr id="13" name="Imagen 12" descr="Laptop encendida junto a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E023B27D-EFA4-471B-839A-44FE076A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85" y="1920504"/>
            <a:ext cx="2347799" cy="1878239"/>
          </a:xfrm>
          <a:prstGeom prst="rect">
            <a:avLst/>
          </a:prstGeom>
        </p:spPr>
      </p:pic>
      <p:pic>
        <p:nvPicPr>
          <p:cNvPr id="5" name="Imagen 4" descr="Una taza de cafe&#10;&#10;Descripción generada automáticamente con confianza media">
            <a:extLst>
              <a:ext uri="{FF2B5EF4-FFF2-40B4-BE49-F238E27FC236}">
                <a16:creationId xmlns:a16="http://schemas.microsoft.com/office/drawing/2014/main" id="{F7CB7DEC-6A29-4D3B-B7F7-3E0ADB57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834" y="4218215"/>
            <a:ext cx="2857500" cy="2181225"/>
          </a:xfrm>
          <a:prstGeom prst="rect">
            <a:avLst/>
          </a:prstGeom>
        </p:spPr>
      </p:pic>
      <p:pic>
        <p:nvPicPr>
          <p:cNvPr id="8" name="Imagen 7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0139858-5AAD-4D8C-9DAA-7CF475CB2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601" y="1769012"/>
            <a:ext cx="21812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6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Riesgos</a:t>
            </a:r>
            <a:endParaRPr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FB811CB-5EC4-4BA1-9888-6B868D9D9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40634"/>
              </p:ext>
            </p:extLst>
          </p:nvPr>
        </p:nvGraphicFramePr>
        <p:xfrm>
          <a:off x="1671380" y="1547813"/>
          <a:ext cx="8849239" cy="4967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123">
                  <a:extLst>
                    <a:ext uri="{9D8B030D-6E8A-4147-A177-3AD203B41FA5}">
                      <a16:colId xmlns:a16="http://schemas.microsoft.com/office/drawing/2014/main" val="1313083075"/>
                    </a:ext>
                  </a:extLst>
                </a:gridCol>
                <a:gridCol w="1182427">
                  <a:extLst>
                    <a:ext uri="{9D8B030D-6E8A-4147-A177-3AD203B41FA5}">
                      <a16:colId xmlns:a16="http://schemas.microsoft.com/office/drawing/2014/main" val="1791338270"/>
                    </a:ext>
                  </a:extLst>
                </a:gridCol>
                <a:gridCol w="1837956">
                  <a:extLst>
                    <a:ext uri="{9D8B030D-6E8A-4147-A177-3AD203B41FA5}">
                      <a16:colId xmlns:a16="http://schemas.microsoft.com/office/drawing/2014/main" val="2967117795"/>
                    </a:ext>
                  </a:extLst>
                </a:gridCol>
                <a:gridCol w="603583">
                  <a:extLst>
                    <a:ext uri="{9D8B030D-6E8A-4147-A177-3AD203B41FA5}">
                      <a16:colId xmlns:a16="http://schemas.microsoft.com/office/drawing/2014/main" val="1552568998"/>
                    </a:ext>
                  </a:extLst>
                </a:gridCol>
                <a:gridCol w="583794">
                  <a:extLst>
                    <a:ext uri="{9D8B030D-6E8A-4147-A177-3AD203B41FA5}">
                      <a16:colId xmlns:a16="http://schemas.microsoft.com/office/drawing/2014/main" val="3739314063"/>
                    </a:ext>
                  </a:extLst>
                </a:gridCol>
                <a:gridCol w="584617">
                  <a:extLst>
                    <a:ext uri="{9D8B030D-6E8A-4147-A177-3AD203B41FA5}">
                      <a16:colId xmlns:a16="http://schemas.microsoft.com/office/drawing/2014/main" val="2311979597"/>
                    </a:ext>
                  </a:extLst>
                </a:gridCol>
                <a:gridCol w="2220557">
                  <a:extLst>
                    <a:ext uri="{9D8B030D-6E8A-4147-A177-3AD203B41FA5}">
                      <a16:colId xmlns:a16="http://schemas.microsoft.com/office/drawing/2014/main" val="459535312"/>
                    </a:ext>
                  </a:extLst>
                </a:gridCol>
                <a:gridCol w="1550182">
                  <a:extLst>
                    <a:ext uri="{9D8B030D-6E8A-4147-A177-3AD203B41FA5}">
                      <a16:colId xmlns:a16="http://schemas.microsoft.com/office/drawing/2014/main" val="1956668364"/>
                    </a:ext>
                  </a:extLst>
                </a:gridCol>
              </a:tblGrid>
              <a:tr h="4815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N°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Nombre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Descripción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Probabilidad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Impacto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Magnitud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Plan Mitigación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Plan Contingencia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4288764956"/>
                  </a:ext>
                </a:extLst>
              </a:tr>
              <a:tr h="6458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1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(General) Caída base datos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Que la base de datos se caiga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3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12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Tener a mano el encargado de administrar la base de datos para poder levantarla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Aceptar el riesgo y avisar de inmediato al encargado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3413755810"/>
                  </a:ext>
                </a:extLst>
              </a:tr>
              <a:tr h="5724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2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(General) Falla dispositivo control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Fallo en pc, notebook o Tablet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3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5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15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Obtener un dispositivo de respaldo que pueda controlar el sistema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Aceptar el riesgo y acceder de inmediato al dispositivo de respaldo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3011650115"/>
                  </a:ext>
                </a:extLst>
              </a:tr>
              <a:tr h="8789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3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(ID y confirmación) Error de lector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Deje de funcionar el lector de QR o Tarjetas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3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12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Plan listo en el que encargado avise sobre el error para arreglar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Se reinicia el sistema, comprobar si funcionan los componentes externos mientras se da aviso al encargado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1268167156"/>
                  </a:ext>
                </a:extLst>
              </a:tr>
              <a:tr h="6458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(Confirmación) QR de estacionamiento dañado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El código QR de un estacionamiento se dañe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2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8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Tener más de una copia de los códigos QR de cada estacionamiento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Pedir al usuario que corrobore datos en portería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2764493097"/>
                  </a:ext>
                </a:extLst>
              </a:tr>
              <a:tr h="6930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5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(Confirmación) Pagina de corroboración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La página de corroboración de datos en el estacionamiento este caído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2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 8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Se revisa constantemente la página y avisar al encargado de la pagina para poder levantarla cuando se caiga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Pedir al propietario o invitado que confirme de manera presencial al estacionar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3812055954"/>
                  </a:ext>
                </a:extLst>
              </a:tr>
              <a:tr h="1049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(Sensor) Funcionamiento incorrecto sensor proximidad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 el sensor de proximidad ubicado en el estacionamiento no cambie su estado o este apagado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CL" sz="9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s-CL" sz="9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ira a revisar el estacionamiento con el sensor que esta erróneo para poder solucionar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 aviso al encargado mientras se intenta revisar el sensor por sistema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9729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85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¿Has tenido problema en tu estacionamiento?</a:t>
            </a:r>
            <a:endParaRPr dirty="0"/>
          </a:p>
        </p:txBody>
      </p:sp>
      <p:pic>
        <p:nvPicPr>
          <p:cNvPr id="3" name="Imagen 2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FBA5EC35-26EF-4E11-B4CC-8500E4805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4" y="4304714"/>
            <a:ext cx="4272134" cy="2200641"/>
          </a:xfrm>
          <a:prstGeom prst="rect">
            <a:avLst/>
          </a:prstGeom>
        </p:spPr>
      </p:pic>
      <p:pic>
        <p:nvPicPr>
          <p:cNvPr id="5" name="Imagen 4" descr="Un dibujo de una persona con una señal&#10;&#10;Descripción generada automáticamente con confianza media">
            <a:extLst>
              <a:ext uri="{FF2B5EF4-FFF2-40B4-BE49-F238E27FC236}">
                <a16:creationId xmlns:a16="http://schemas.microsoft.com/office/drawing/2014/main" id="{494ADD9E-601E-47B4-BEB9-94515F5B1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85" y="1896672"/>
            <a:ext cx="4272134" cy="2200642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24D14E5-F5BB-4264-B5C1-D13DCF04847D}"/>
              </a:ext>
            </a:extLst>
          </p:cNvPr>
          <p:cNvCxnSpPr>
            <a:cxnSpLocks/>
          </p:cNvCxnSpPr>
          <p:nvPr/>
        </p:nvCxnSpPr>
        <p:spPr>
          <a:xfrm>
            <a:off x="5052646" y="3207434"/>
            <a:ext cx="1561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C6DF270-D74E-45C2-B255-957382F504E9}"/>
              </a:ext>
            </a:extLst>
          </p:cNvPr>
          <p:cNvCxnSpPr>
            <a:cxnSpLocks/>
          </p:cNvCxnSpPr>
          <p:nvPr/>
        </p:nvCxnSpPr>
        <p:spPr>
          <a:xfrm>
            <a:off x="5040923" y="4991686"/>
            <a:ext cx="1561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815681" y="2081377"/>
            <a:ext cx="36576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Rockwell" panose="02060603020205020403" pitchFamily="18" charset="0"/>
              </a:rPr>
              <a:t>Si tus problemas son no saber donde estacionarte o que hayan ocupado tu espacio, con </a:t>
            </a:r>
          </a:p>
          <a:p>
            <a:r>
              <a:rPr lang="es-MX" sz="3200" dirty="0">
                <a:solidFill>
                  <a:srgbClr val="FF0000"/>
                </a:solidFill>
                <a:latin typeface="Rockwell" panose="02060603020205020403" pitchFamily="18" charset="0"/>
              </a:rPr>
              <a:t>D-</a:t>
            </a:r>
            <a:r>
              <a:rPr lang="es-MX" sz="3200" dirty="0" err="1">
                <a:solidFill>
                  <a:srgbClr val="FF0000"/>
                </a:solidFill>
                <a:latin typeface="Rockwell" panose="02060603020205020403" pitchFamily="18" charset="0"/>
              </a:rPr>
              <a:t>Traffic</a:t>
            </a:r>
            <a:r>
              <a:rPr lang="es-MX" sz="3200" dirty="0">
                <a:latin typeface="Rockwell" panose="02060603020205020403" pitchFamily="18" charset="0"/>
              </a:rPr>
              <a:t> sabemos como gestionarlo.</a:t>
            </a:r>
            <a:endParaRPr lang="es-CL" sz="3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Backlog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E0049B1-4F81-4E71-BAA5-25B12BF55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56382"/>
              </p:ext>
            </p:extLst>
          </p:nvPr>
        </p:nvGraphicFramePr>
        <p:xfrm>
          <a:off x="1364567" y="1610070"/>
          <a:ext cx="9703485" cy="4894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3808">
                  <a:extLst>
                    <a:ext uri="{9D8B030D-6E8A-4147-A177-3AD203B41FA5}">
                      <a16:colId xmlns:a16="http://schemas.microsoft.com/office/drawing/2014/main" val="4272472751"/>
                    </a:ext>
                  </a:extLst>
                </a:gridCol>
                <a:gridCol w="3199602">
                  <a:extLst>
                    <a:ext uri="{9D8B030D-6E8A-4147-A177-3AD203B41FA5}">
                      <a16:colId xmlns:a16="http://schemas.microsoft.com/office/drawing/2014/main" val="1390472952"/>
                    </a:ext>
                  </a:extLst>
                </a:gridCol>
                <a:gridCol w="2273490">
                  <a:extLst>
                    <a:ext uri="{9D8B030D-6E8A-4147-A177-3AD203B41FA5}">
                      <a16:colId xmlns:a16="http://schemas.microsoft.com/office/drawing/2014/main" val="297294982"/>
                    </a:ext>
                  </a:extLst>
                </a:gridCol>
                <a:gridCol w="1430956">
                  <a:extLst>
                    <a:ext uri="{9D8B030D-6E8A-4147-A177-3AD203B41FA5}">
                      <a16:colId xmlns:a16="http://schemas.microsoft.com/office/drawing/2014/main" val="413478006"/>
                    </a:ext>
                  </a:extLst>
                </a:gridCol>
                <a:gridCol w="1123435">
                  <a:extLst>
                    <a:ext uri="{9D8B030D-6E8A-4147-A177-3AD203B41FA5}">
                      <a16:colId xmlns:a16="http://schemas.microsoft.com/office/drawing/2014/main" val="661146160"/>
                    </a:ext>
                  </a:extLst>
                </a:gridCol>
                <a:gridCol w="1122194">
                  <a:extLst>
                    <a:ext uri="{9D8B030D-6E8A-4147-A177-3AD203B41FA5}">
                      <a16:colId xmlns:a16="http://schemas.microsoft.com/office/drawing/2014/main" val="2841954400"/>
                    </a:ext>
                  </a:extLst>
                </a:gridCol>
              </a:tblGrid>
              <a:tr h="542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00405" algn="l"/>
                        </a:tabLst>
                      </a:pPr>
                      <a:r>
                        <a:rPr lang="es-MX" sz="1000" dirty="0">
                          <a:effectLst/>
                        </a:rPr>
                        <a:t>ID Ítem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Descripción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Tarea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Encargado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Estado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Horas</a:t>
                      </a:r>
                      <a:endParaRPr lang="es-CL" sz="10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Estimadas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645127"/>
                  </a:ext>
                </a:extLst>
              </a:tr>
              <a:tr h="989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1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 dirty="0">
                          <a:effectLst/>
                        </a:rPr>
                        <a:t>Como administrador, necesito que se instale el sistema de gestión en el dispositivo central, con la finalidad de poder controlar todo el sistema de estacionamiento.</a:t>
                      </a:r>
                      <a:endParaRPr lang="es-CL" sz="10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effectLst/>
                        </a:rPr>
                        <a:t>Instalar el software en el dispositivo en portería que llevara el control del sistema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1189915620"/>
                  </a:ext>
                </a:extLst>
              </a:tr>
              <a:tr h="901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>
                          <a:effectLst/>
                        </a:rPr>
                        <a:t>Como administrador, necesito que se marque la ubicación numérica respectiva de cada estacionamiento, con la finalidad de tener el orden del estacionamiento.</a:t>
                      </a:r>
                      <a:endParaRPr lang="es-CL" sz="10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Marcar cada estacionamiento con el orden numérico respectivo asignado.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3103829836"/>
                  </a:ext>
                </a:extLst>
              </a:tr>
              <a:tr h="901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>
                          <a:effectLst/>
                        </a:rPr>
                        <a:t>Como administrador, necesito que se instale el lector de patente , con la finalidad de identificar la patente del vehículo que ingresará o saldrá del establecimiento.</a:t>
                      </a:r>
                      <a:endParaRPr lang="es-CL" sz="10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la entrada y salida del establecimiento instalar el hardware de lectura de patente.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3741833581"/>
                  </a:ext>
                </a:extLst>
              </a:tr>
              <a:tr h="8423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>
                          <a:effectLst/>
                        </a:rPr>
                        <a:t>Como administrador, necesito que se programe la conexión entre software y hardware, con la finalidad de tener el control a través del sistema.</a:t>
                      </a:r>
                      <a:endParaRPr lang="es-CL" sz="10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Conectar cada hardware al sistema.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4232543252"/>
                  </a:ext>
                </a:extLst>
              </a:tr>
              <a:tr h="718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>
                          <a:effectLst/>
                        </a:rPr>
                        <a:t>Como administrador , necesito que se levante la base de datos, con la finalidad de poder controlar cada usuario del sistema.</a:t>
                      </a:r>
                      <a:endParaRPr lang="es-CL" sz="10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Levantar la base de datos y conectarla con el sistema.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6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791842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7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Base de Datos</a:t>
            </a:r>
            <a:endParaRPr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F358420-A78B-4AA4-B25C-6FDCEFB90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810040"/>
              </p:ext>
            </p:extLst>
          </p:nvPr>
        </p:nvGraphicFramePr>
        <p:xfrm>
          <a:off x="4642340" y="1969478"/>
          <a:ext cx="7076293" cy="3659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9483">
                  <a:extLst>
                    <a:ext uri="{9D8B030D-6E8A-4147-A177-3AD203B41FA5}">
                      <a16:colId xmlns:a16="http://schemas.microsoft.com/office/drawing/2014/main" val="1817893189"/>
                    </a:ext>
                  </a:extLst>
                </a:gridCol>
                <a:gridCol w="2728664">
                  <a:extLst>
                    <a:ext uri="{9D8B030D-6E8A-4147-A177-3AD203B41FA5}">
                      <a16:colId xmlns:a16="http://schemas.microsoft.com/office/drawing/2014/main" val="736238794"/>
                    </a:ext>
                  </a:extLst>
                </a:gridCol>
                <a:gridCol w="1769073">
                  <a:extLst>
                    <a:ext uri="{9D8B030D-6E8A-4147-A177-3AD203B41FA5}">
                      <a16:colId xmlns:a16="http://schemas.microsoft.com/office/drawing/2014/main" val="988573331"/>
                    </a:ext>
                  </a:extLst>
                </a:gridCol>
                <a:gridCol w="1769073">
                  <a:extLst>
                    <a:ext uri="{9D8B030D-6E8A-4147-A177-3AD203B41FA5}">
                      <a16:colId xmlns:a16="http://schemas.microsoft.com/office/drawing/2014/main" val="2064272480"/>
                    </a:ext>
                  </a:extLst>
                </a:gridCol>
              </a:tblGrid>
              <a:tr h="4572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Tarea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603087"/>
                  </a:ext>
                </a:extLst>
              </a:tr>
              <a:tr h="693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Recopilar datos de usuarios con ubicación de estacionamiento y patente de vehículo.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098929"/>
                  </a:ext>
                </a:extLst>
              </a:tr>
              <a:tr h="5603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Poblar la base de datos con los datos obtenidos de cada usuario 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177768"/>
                  </a:ext>
                </a:extLst>
              </a:tr>
              <a:tr h="693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Comprobar funcionamiento de base de datos y levantar base de datos.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7121983"/>
                  </a:ext>
                </a:extLst>
              </a:tr>
              <a:tr h="5603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Establecer conexión entre el sistema central y la base de datos.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917550"/>
                  </a:ext>
                </a:extLst>
              </a:tr>
              <a:tr h="693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5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Realizar pruebas de funcionamiento del sistema central en conexión con la base de datos.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7329303"/>
                  </a:ext>
                </a:extLst>
              </a:tr>
            </a:tbl>
          </a:graphicData>
        </a:graphic>
      </p:graphicFrame>
      <p:pic>
        <p:nvPicPr>
          <p:cNvPr id="6" name="Imagen 5" descr="Forma, Círculo&#10;&#10;Descripción generada automáticamente">
            <a:extLst>
              <a:ext uri="{FF2B5EF4-FFF2-40B4-BE49-F238E27FC236}">
                <a16:creationId xmlns:a16="http://schemas.microsoft.com/office/drawing/2014/main" id="{CAA4940C-22EA-4F36-8D24-3B763459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2" y="2593271"/>
            <a:ext cx="4174993" cy="241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7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Marcado Estacionamientos 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34EA37F-7467-4049-86A5-F0BCDD3DB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749510"/>
              </p:ext>
            </p:extLst>
          </p:nvPr>
        </p:nvGraphicFramePr>
        <p:xfrm>
          <a:off x="4023361" y="2061978"/>
          <a:ext cx="7854560" cy="3756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8511">
                  <a:extLst>
                    <a:ext uri="{9D8B030D-6E8A-4147-A177-3AD203B41FA5}">
                      <a16:colId xmlns:a16="http://schemas.microsoft.com/office/drawing/2014/main" val="1327530042"/>
                    </a:ext>
                  </a:extLst>
                </a:gridCol>
                <a:gridCol w="3028769">
                  <a:extLst>
                    <a:ext uri="{9D8B030D-6E8A-4147-A177-3AD203B41FA5}">
                      <a16:colId xmlns:a16="http://schemas.microsoft.com/office/drawing/2014/main" val="1186186212"/>
                    </a:ext>
                  </a:extLst>
                </a:gridCol>
                <a:gridCol w="1963640">
                  <a:extLst>
                    <a:ext uri="{9D8B030D-6E8A-4147-A177-3AD203B41FA5}">
                      <a16:colId xmlns:a16="http://schemas.microsoft.com/office/drawing/2014/main" val="2774597201"/>
                    </a:ext>
                  </a:extLst>
                </a:gridCol>
                <a:gridCol w="1963640">
                  <a:extLst>
                    <a:ext uri="{9D8B030D-6E8A-4147-A177-3AD203B41FA5}">
                      <a16:colId xmlns:a16="http://schemas.microsoft.com/office/drawing/2014/main" val="1379753430"/>
                    </a:ext>
                  </a:extLst>
                </a:gridCol>
              </a:tblGrid>
              <a:tr h="5147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Tarea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6703689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Confeccionar un plano del estacionamiento con las demarcaciones correspondientes.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2823525"/>
                  </a:ext>
                </a:extLst>
              </a:tr>
              <a:tr h="10478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Marcar cada estacionamiento de manera que sea reconocido a distancia, con cada número asignado.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5369188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Instalar carteles de guía dependiendo la ubicación de cada número de estacionamiento.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5072301"/>
                  </a:ext>
                </a:extLst>
              </a:tr>
              <a:tr h="6309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Comprobar ubicación correcta de cada estacionamiento y guías.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186285"/>
                  </a:ext>
                </a:extLst>
              </a:tr>
            </a:tbl>
          </a:graphicData>
        </a:graphic>
      </p:graphicFrame>
      <p:pic>
        <p:nvPicPr>
          <p:cNvPr id="4" name="Imagen 3" descr="Imagen que contiene tabla, medidor&#10;&#10;Descripción generada automáticamente">
            <a:extLst>
              <a:ext uri="{FF2B5EF4-FFF2-40B4-BE49-F238E27FC236}">
                <a16:creationId xmlns:a16="http://schemas.microsoft.com/office/drawing/2014/main" id="{73CC31AD-847C-46EF-9A9B-F04CCEA8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6248" y="2472236"/>
            <a:ext cx="5050783" cy="29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2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Instalación Sistema Central 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2D2216-E7AC-40E3-B842-3EF10C6C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048683"/>
              </p:ext>
            </p:extLst>
          </p:nvPr>
        </p:nvGraphicFramePr>
        <p:xfrm>
          <a:off x="247650" y="2229277"/>
          <a:ext cx="7892220" cy="3651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2820">
                  <a:extLst>
                    <a:ext uri="{9D8B030D-6E8A-4147-A177-3AD203B41FA5}">
                      <a16:colId xmlns:a16="http://schemas.microsoft.com/office/drawing/2014/main" val="809968549"/>
                    </a:ext>
                  </a:extLst>
                </a:gridCol>
                <a:gridCol w="3043290">
                  <a:extLst>
                    <a:ext uri="{9D8B030D-6E8A-4147-A177-3AD203B41FA5}">
                      <a16:colId xmlns:a16="http://schemas.microsoft.com/office/drawing/2014/main" val="680209894"/>
                    </a:ext>
                  </a:extLst>
                </a:gridCol>
                <a:gridCol w="1973055">
                  <a:extLst>
                    <a:ext uri="{9D8B030D-6E8A-4147-A177-3AD203B41FA5}">
                      <a16:colId xmlns:a16="http://schemas.microsoft.com/office/drawing/2014/main" val="437458716"/>
                    </a:ext>
                  </a:extLst>
                </a:gridCol>
                <a:gridCol w="1973055">
                  <a:extLst>
                    <a:ext uri="{9D8B030D-6E8A-4147-A177-3AD203B41FA5}">
                      <a16:colId xmlns:a16="http://schemas.microsoft.com/office/drawing/2014/main" val="3308473487"/>
                    </a:ext>
                  </a:extLst>
                </a:gridCol>
              </a:tblGrid>
              <a:tr h="589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Tarea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6047233"/>
                  </a:ext>
                </a:extLst>
              </a:tr>
              <a:tr h="8945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Tener el sistema a instalar en la nube o a través de un dispositivo de almacenamiento externo.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965821"/>
                  </a:ext>
                </a:extLst>
              </a:tr>
              <a:tr h="7223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Identificar el dispositivo al cuál se le instalará el software.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2310096"/>
                  </a:ext>
                </a:extLst>
              </a:tr>
              <a:tr h="7223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Instalar software en el dispositivo.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5888988"/>
                  </a:ext>
                </a:extLst>
              </a:tr>
              <a:tr h="7223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Realizar pruebas para comprobar que funciona correctamente.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243951"/>
                  </a:ext>
                </a:extLst>
              </a:tr>
            </a:tbl>
          </a:graphicData>
        </a:graphic>
      </p:graphicFrame>
      <p:pic>
        <p:nvPicPr>
          <p:cNvPr id="4" name="Imagen 3" descr="Mano sosteniendo un aparato electrónico&#10;&#10;Descripción generada automáticamente con confianza media">
            <a:extLst>
              <a:ext uri="{FF2B5EF4-FFF2-40B4-BE49-F238E27FC236}">
                <a16:creationId xmlns:a16="http://schemas.microsoft.com/office/drawing/2014/main" id="{0093ACA7-B8C5-428B-BAC8-845F4EC6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38" y="2799471"/>
            <a:ext cx="3444150" cy="22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03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Lector de Patentes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9ABD77-52AA-4A3C-9147-3429BF2F0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860682"/>
              </p:ext>
            </p:extLst>
          </p:nvPr>
        </p:nvGraphicFramePr>
        <p:xfrm>
          <a:off x="331517" y="2193165"/>
          <a:ext cx="7892220" cy="33318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2820">
                  <a:extLst>
                    <a:ext uri="{9D8B030D-6E8A-4147-A177-3AD203B41FA5}">
                      <a16:colId xmlns:a16="http://schemas.microsoft.com/office/drawing/2014/main" val="2980596726"/>
                    </a:ext>
                  </a:extLst>
                </a:gridCol>
                <a:gridCol w="3043290">
                  <a:extLst>
                    <a:ext uri="{9D8B030D-6E8A-4147-A177-3AD203B41FA5}">
                      <a16:colId xmlns:a16="http://schemas.microsoft.com/office/drawing/2014/main" val="3679565352"/>
                    </a:ext>
                  </a:extLst>
                </a:gridCol>
                <a:gridCol w="1973055">
                  <a:extLst>
                    <a:ext uri="{9D8B030D-6E8A-4147-A177-3AD203B41FA5}">
                      <a16:colId xmlns:a16="http://schemas.microsoft.com/office/drawing/2014/main" val="2195224957"/>
                    </a:ext>
                  </a:extLst>
                </a:gridCol>
                <a:gridCol w="1973055">
                  <a:extLst>
                    <a:ext uri="{9D8B030D-6E8A-4147-A177-3AD203B41FA5}">
                      <a16:colId xmlns:a16="http://schemas.microsoft.com/office/drawing/2014/main" val="1135971128"/>
                    </a:ext>
                  </a:extLst>
                </a:gridCol>
              </a:tblGrid>
              <a:tr h="5378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Tarea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5742524"/>
                  </a:ext>
                </a:extLst>
              </a:tr>
              <a:tr h="659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Identificar los lugares en donde se instalará el hardware.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809484"/>
                  </a:ext>
                </a:extLst>
              </a:tr>
              <a:tr h="659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Marcar la zona de instalación.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5779447"/>
                  </a:ext>
                </a:extLst>
              </a:tr>
              <a:tr h="659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Instalar el lector de patente en la zona.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1979760"/>
                  </a:ext>
                </a:extLst>
              </a:tr>
              <a:tr h="8163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Establecer conexión entre hardware y software central de control.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555190"/>
                  </a:ext>
                </a:extLst>
              </a:tr>
            </a:tbl>
          </a:graphicData>
        </a:graphic>
      </p:graphicFrame>
      <p:pic>
        <p:nvPicPr>
          <p:cNvPr id="4" name="Imagen 3" descr="Texto, Pizarra&#10;&#10;Descripción generada automáticamente">
            <a:extLst>
              <a:ext uri="{FF2B5EF4-FFF2-40B4-BE49-F238E27FC236}">
                <a16:creationId xmlns:a16="http://schemas.microsoft.com/office/drawing/2014/main" id="{8FA937BC-6F38-4401-96B5-98DFAA64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980" y="2379978"/>
            <a:ext cx="3145075" cy="31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4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Conexión Final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826E208-FAA7-4C1D-9DA4-FF7C0DA83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445966"/>
              </p:ext>
            </p:extLst>
          </p:nvPr>
        </p:nvGraphicFramePr>
        <p:xfrm>
          <a:off x="408011" y="2289502"/>
          <a:ext cx="7441760" cy="3256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290">
                  <a:extLst>
                    <a:ext uri="{9D8B030D-6E8A-4147-A177-3AD203B41FA5}">
                      <a16:colId xmlns:a16="http://schemas.microsoft.com/office/drawing/2014/main" val="856079990"/>
                    </a:ext>
                  </a:extLst>
                </a:gridCol>
                <a:gridCol w="2869590">
                  <a:extLst>
                    <a:ext uri="{9D8B030D-6E8A-4147-A177-3AD203B41FA5}">
                      <a16:colId xmlns:a16="http://schemas.microsoft.com/office/drawing/2014/main" val="2381896417"/>
                    </a:ext>
                  </a:extLst>
                </a:gridCol>
                <a:gridCol w="1860440">
                  <a:extLst>
                    <a:ext uri="{9D8B030D-6E8A-4147-A177-3AD203B41FA5}">
                      <a16:colId xmlns:a16="http://schemas.microsoft.com/office/drawing/2014/main" val="1780477932"/>
                    </a:ext>
                  </a:extLst>
                </a:gridCol>
                <a:gridCol w="1860440">
                  <a:extLst>
                    <a:ext uri="{9D8B030D-6E8A-4147-A177-3AD203B41FA5}">
                      <a16:colId xmlns:a16="http://schemas.microsoft.com/office/drawing/2014/main" val="306649734"/>
                    </a:ext>
                  </a:extLst>
                </a:gridCol>
              </a:tblGrid>
              <a:tr h="4803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Tarea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2415840"/>
                  </a:ext>
                </a:extLst>
              </a:tr>
              <a:tr h="729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Identificar los hardware faltantes para la conexión y funcionamiento del sistema.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8933738"/>
                  </a:ext>
                </a:extLst>
              </a:tr>
              <a:tr h="5886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Crear listado de cada hardware restante.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436562"/>
                  </a:ext>
                </a:extLst>
              </a:tr>
              <a:tr h="729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Obtener material necesario para la instalación de cada hardware faltante.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716147"/>
                  </a:ext>
                </a:extLst>
              </a:tr>
              <a:tr h="729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Proceder a instalar en sus lugares correspondientes y comprobar funcionamiento.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6268465"/>
                  </a:ext>
                </a:extLst>
              </a:tr>
            </a:tbl>
          </a:graphicData>
        </a:graphic>
      </p:graphicFrame>
      <p:pic>
        <p:nvPicPr>
          <p:cNvPr id="4" name="Imagen 3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A0C4141F-0A3B-419D-AB48-9CD67130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02" y="2855196"/>
            <a:ext cx="3508687" cy="23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7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9DCD9-C9BF-435A-A955-5FA78004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970" y="4359586"/>
            <a:ext cx="6411914" cy="919162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MX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Por su atención </a:t>
            </a:r>
            <a:endParaRPr lang="es-CL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4442131-164A-41FB-92F7-B4F5FDCB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970" y="1731418"/>
            <a:ext cx="5121886" cy="2628168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3B1BC71-F75A-46C4-9885-38992DA6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63" y="1511709"/>
            <a:ext cx="3105150" cy="3067587"/>
          </a:xfrm>
          <a:prstGeom prst="rect">
            <a:avLst/>
          </a:prstGeom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E8711B8A-F94B-468E-A07D-2B63F8051651}"/>
              </a:ext>
            </a:extLst>
          </p:cNvPr>
          <p:cNvSpPr txBox="1">
            <a:spLocks/>
          </p:cNvSpPr>
          <p:nvPr/>
        </p:nvSpPr>
        <p:spPr>
          <a:xfrm>
            <a:off x="750864" y="4454915"/>
            <a:ext cx="365379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>
                <a:latin typeface="Britannic Bold" panose="020B0903060703020204" pitchFamily="34" charset="0"/>
              </a:rPr>
              <a:t>D-Traffic</a:t>
            </a:r>
            <a:endParaRPr lang="es-CL" dirty="0">
              <a:latin typeface="Britannic Bold" panose="020B0903060703020204" pitchFamily="34" charset="0"/>
            </a:endParaRPr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7BE566AD-1B87-4927-9761-437A838EF10C}"/>
              </a:ext>
            </a:extLst>
          </p:cNvPr>
          <p:cNvSpPr txBox="1">
            <a:spLocks/>
          </p:cNvSpPr>
          <p:nvPr/>
        </p:nvSpPr>
        <p:spPr>
          <a:xfrm>
            <a:off x="1159317" y="5469062"/>
            <a:ext cx="33339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2400" dirty="0">
                <a:solidFill>
                  <a:srgbClr val="00B050"/>
                </a:solidFill>
                <a:latin typeface="Britannic Bold" panose="020B0903060703020204" pitchFamily="34" charset="0"/>
              </a:rPr>
              <a:t>Vive sin atochamientos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F0D17AF-517B-4497-8C18-909719EE6BCA}"/>
              </a:ext>
            </a:extLst>
          </p:cNvPr>
          <p:cNvSpPr/>
          <p:nvPr/>
        </p:nvSpPr>
        <p:spPr>
          <a:xfrm>
            <a:off x="5416062" y="1511709"/>
            <a:ext cx="6411914" cy="407668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99E6CB-7ED9-40BB-827F-EDA93700EBD9}"/>
              </a:ext>
            </a:extLst>
          </p:cNvPr>
          <p:cNvSpPr/>
          <p:nvPr/>
        </p:nvSpPr>
        <p:spPr>
          <a:xfrm>
            <a:off x="364024" y="1390659"/>
            <a:ext cx="4129211" cy="46016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639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¿Qué es D-</a:t>
            </a:r>
            <a:r>
              <a:rPr lang="es-MX" dirty="0" err="1"/>
              <a:t>Traffic</a:t>
            </a:r>
            <a:r>
              <a:rPr lang="es-MX" dirty="0"/>
              <a:t>?</a:t>
            </a:r>
            <a:endParaRPr dirty="0"/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4B8E560-2EA7-4CAB-8E9A-A70E0ACE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14" y="2081377"/>
            <a:ext cx="3986005" cy="4031873"/>
          </a:xfrm>
          <a:prstGeom prst="rect">
            <a:avLst/>
          </a:prstGeom>
        </p:spPr>
      </p:pic>
      <p:pic>
        <p:nvPicPr>
          <p:cNvPr id="8" name="Imagen 7" descr="Un hombre con los brazos extendidos&#10;&#10;Descripción generada automáticamente con confianza baja">
            <a:extLst>
              <a:ext uri="{FF2B5EF4-FFF2-40B4-BE49-F238E27FC236}">
                <a16:creationId xmlns:a16="http://schemas.microsoft.com/office/drawing/2014/main" id="{BB9EC1B9-0604-4FBD-8114-880C7A0FE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14"/>
          <a:stretch/>
        </p:blipFill>
        <p:spPr>
          <a:xfrm>
            <a:off x="5657850" y="3894267"/>
            <a:ext cx="1520501" cy="221898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0B7E4C-463C-4267-8E09-5E6AAB9E02CF}"/>
              </a:ext>
            </a:extLst>
          </p:cNvPr>
          <p:cNvSpPr/>
          <p:nvPr/>
        </p:nvSpPr>
        <p:spPr>
          <a:xfrm>
            <a:off x="529985" y="1478221"/>
            <a:ext cx="3855543" cy="4832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</a:t>
            </a: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Controla</a:t>
            </a: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Gestiona</a:t>
            </a:r>
          </a:p>
          <a:p>
            <a:pPr algn="ctr"/>
            <a:endParaRPr lang="es-E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 Problemas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0F4163-52F4-44EB-9ECA-578CF9DCAA1A}"/>
              </a:ext>
            </a:extLst>
          </p:cNvPr>
          <p:cNvCxnSpPr/>
          <p:nvPr/>
        </p:nvCxnSpPr>
        <p:spPr>
          <a:xfrm>
            <a:off x="4705075" y="3235570"/>
            <a:ext cx="22789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79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Encontramos el problema Principal</a:t>
            </a:r>
            <a:endParaRPr dirty="0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6CFFFAD-2558-486C-9892-F4F1D21A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75" y="1451189"/>
            <a:ext cx="10339094" cy="53274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C7A2446-580F-4E33-839E-729B9AF09445}"/>
              </a:ext>
            </a:extLst>
          </p:cNvPr>
          <p:cNvSpPr txBox="1"/>
          <p:nvPr/>
        </p:nvSpPr>
        <p:spPr>
          <a:xfrm>
            <a:off x="279339" y="1451189"/>
            <a:ext cx="2618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Rockwell" panose="02060603020205020403" pitchFamily="18" charset="0"/>
              </a:rPr>
              <a:t>DIAGRAMA DE ISHIKAWA</a:t>
            </a:r>
            <a:endParaRPr lang="es-CL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3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Focus Group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426071"/>
            <a:ext cx="54509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Segmento a investigar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Muestra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Resultados obtenidos</a:t>
            </a:r>
            <a:endParaRPr lang="es-CL" sz="3200" dirty="0">
              <a:latin typeface="Rockwell" panose="02060603020205020403" pitchFamily="18" charset="0"/>
            </a:endParaRP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B714BD0-15FA-4F9C-B843-6F934112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45" y="1947696"/>
            <a:ext cx="4668598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0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Los N Porqués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544536" y="1789235"/>
            <a:ext cx="51133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Administración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Interés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Reclamos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Estacionamientos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Control</a:t>
            </a:r>
          </a:p>
        </p:txBody>
      </p:sp>
      <p:pic>
        <p:nvPicPr>
          <p:cNvPr id="3" name="Imagen 2" descr="Imagen que contiene vara, señal, competencia de atletismo&#10;&#10;Descripción generada automáticamente">
            <a:extLst>
              <a:ext uri="{FF2B5EF4-FFF2-40B4-BE49-F238E27FC236}">
                <a16:creationId xmlns:a16="http://schemas.microsoft.com/office/drawing/2014/main" id="{4E1F252B-F5F0-46F5-811A-3E11FF60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53" y="2345644"/>
            <a:ext cx="625953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7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Objetivos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373255"/>
            <a:ext cx="54509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Objetivo General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Objetivos Específicos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Métricas</a:t>
            </a:r>
          </a:p>
        </p:txBody>
      </p:sp>
      <p:pic>
        <p:nvPicPr>
          <p:cNvPr id="3" name="Imagen 2" descr="Diagrama, Forma, Flecha&#10;&#10;Descripción generada automáticamente">
            <a:extLst>
              <a:ext uri="{FF2B5EF4-FFF2-40B4-BE49-F238E27FC236}">
                <a16:creationId xmlns:a16="http://schemas.microsoft.com/office/drawing/2014/main" id="{FE9AA7AC-06CC-44B4-BD84-4AA86F259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75" y="1723081"/>
            <a:ext cx="3958238" cy="2173669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04D99245-A3E7-4215-AB15-3427B6E2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01249" flipH="1">
            <a:off x="6448853" y="5711559"/>
            <a:ext cx="977414" cy="648891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78F33E46-6489-4D60-9920-5DF7BD9ED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159" y="3967878"/>
            <a:ext cx="3818454" cy="25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Metodología Desarrollo de Software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2" y="2373255"/>
            <a:ext cx="4998502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Rockwell" panose="02060603020205020403" pitchFamily="18" charset="0"/>
              </a:rPr>
              <a:t>Metodología Scrum: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Enfoque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Compromiso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Respeto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Coraje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Apertura</a:t>
            </a:r>
          </a:p>
        </p:txBody>
      </p:sp>
      <p:pic>
        <p:nvPicPr>
          <p:cNvPr id="3" name="Imagen 2" descr="Imagen que contiene reloj&#10;&#10;Descripción generada automáticamente">
            <a:extLst>
              <a:ext uri="{FF2B5EF4-FFF2-40B4-BE49-F238E27FC236}">
                <a16:creationId xmlns:a16="http://schemas.microsoft.com/office/drawing/2014/main" id="{3C998EDC-8FCF-4B7E-B385-5EE7659F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627" y="2018528"/>
            <a:ext cx="6446373" cy="42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¿Cómo Planifico?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2" y="1883387"/>
            <a:ext cx="4998502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Avances semanales.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Incrementos por avance.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Sujeto a cambios.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Pruebas a todo momento.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DE5E640-1F3B-4861-855E-F43F66FA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79" y="1927553"/>
            <a:ext cx="4618159" cy="2217992"/>
          </a:xfrm>
          <a:prstGeom prst="rect">
            <a:avLst/>
          </a:prstGeom>
        </p:spPr>
      </p:pic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158CB4F-B94B-4948-8F65-DB12A96E5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779" y="4248722"/>
            <a:ext cx="4618159" cy="2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71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1498</Words>
  <Application>Microsoft Office PowerPoint</Application>
  <PresentationFormat>Panorámica</PresentationFormat>
  <Paragraphs>424</Paragraphs>
  <Slides>26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Britannic Bold</vt:lpstr>
      <vt:lpstr>Calibri</vt:lpstr>
      <vt:lpstr>Rockwell</vt:lpstr>
      <vt:lpstr>Times New Roman</vt:lpstr>
      <vt:lpstr>Tema de Office</vt:lpstr>
      <vt:lpstr>D-Traffic</vt:lpstr>
      <vt:lpstr>¿Has tenido problema en tu estacionamiento?</vt:lpstr>
      <vt:lpstr>¿Qué es D-Traffic?</vt:lpstr>
      <vt:lpstr>Encontramos el problema Principal</vt:lpstr>
      <vt:lpstr>Focus Group</vt:lpstr>
      <vt:lpstr>Los N Porqués</vt:lpstr>
      <vt:lpstr>Objetivos</vt:lpstr>
      <vt:lpstr>Metodología Desarrollo de Software</vt:lpstr>
      <vt:lpstr>¿Cómo Planifico?</vt:lpstr>
      <vt:lpstr>Riesgos</vt:lpstr>
      <vt:lpstr>Tabla de Riesgos</vt:lpstr>
      <vt:lpstr>Resumen de Proyecto</vt:lpstr>
      <vt:lpstr>Alternativas Solución (ID)</vt:lpstr>
      <vt:lpstr>Instrumentalización de Proyectos (ID)</vt:lpstr>
      <vt:lpstr>Alternativas Solución (Confirmación)</vt:lpstr>
      <vt:lpstr>Instrumentalización de Proyectos (Confirmación)</vt:lpstr>
      <vt:lpstr>Alternativas Solución (Sensor)</vt:lpstr>
      <vt:lpstr>Instrumentalización de Proyectos (Sensor)</vt:lpstr>
      <vt:lpstr>Riesgos</vt:lpstr>
      <vt:lpstr>Backlog</vt:lpstr>
      <vt:lpstr>Sprint Base de Datos</vt:lpstr>
      <vt:lpstr>Sprint Marcado Estacionamientos </vt:lpstr>
      <vt:lpstr>Sprint Instalación Sistema Central </vt:lpstr>
      <vt:lpstr>Sprint Lector de Patentes</vt:lpstr>
      <vt:lpstr>Sprint Conexión Final</vt:lpstr>
      <vt:lpstr>Por su atención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b.magic.v@gmail.com</cp:lastModifiedBy>
  <cp:revision>39</cp:revision>
  <dcterms:modified xsi:type="dcterms:W3CDTF">2021-06-05T04:40:06Z</dcterms:modified>
</cp:coreProperties>
</file>